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58" r:id="rId6"/>
    <p:sldId id="273" r:id="rId7"/>
    <p:sldId id="264" r:id="rId8"/>
    <p:sldId id="274" r:id="rId9"/>
    <p:sldId id="272" r:id="rId10"/>
    <p:sldId id="269" r:id="rId11"/>
    <p:sldId id="276" r:id="rId12"/>
    <p:sldId id="277" r:id="rId13"/>
    <p:sldId id="278" r:id="rId14"/>
    <p:sldId id="262" r:id="rId15"/>
    <p:sldId id="261" r:id="rId16"/>
    <p:sldId id="260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2" autoAdjust="0"/>
  </p:normalViewPr>
  <p:slideViewPr>
    <p:cSldViewPr showGuides="1">
      <p:cViewPr>
        <p:scale>
          <a:sx n="90" d="100"/>
          <a:sy n="90" d="100"/>
        </p:scale>
        <p:origin x="-101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93853527528402E-3"/>
          <c:y val="0.37057990186723944"/>
          <c:w val="0.4615233592052333"/>
          <c:h val="0.42658119970545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16709802741990348"/>
                  <c:y val="-0.241625095321548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280614066404856E-2"/>
                  <c:y val="-6.306498923731496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Производство и распределение </a:t>
                    </a:r>
                    <a:r>
                      <a:rPr lang="ru-RU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э/э, </a:t>
                    </a:r>
                    <a:r>
                      <a: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газа и воды
11%</a:t>
                    </a:r>
                    <a:endParaRPr lang="ru-RU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964076384418389"/>
                  <c:y val="-4.3795380471203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Добыча полезных ископаемых
3,4%</a:t>
                    </a:r>
                    <a:endParaRPr lang="ru-RU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Обрабатывающие производства</c:v>
                </c:pt>
                <c:pt idx="1">
                  <c:v>Производство и распределение э/э, газа и воды</c:v>
                </c:pt>
                <c:pt idx="2">
                  <c:v>Добыча полезных ископаемых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0.85600000000000009</c:v>
                </c:pt>
                <c:pt idx="1">
                  <c:v>0.11000000000000001</c:v>
                </c:pt>
                <c:pt idx="2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71" b="1" i="0" u="none" strike="noStrike" kern="1200" spc="0" baseline="0" dirty="0" smtClean="0">
                <a:solidFill>
                  <a:srgbClr val="0065B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ru-RU" sz="1271" b="1" kern="1200" dirty="0" smtClean="0">
                <a:solidFill>
                  <a:srgbClr val="0065B0"/>
                </a:solidFill>
                <a:latin typeface="Arial" panose="020B0604020202020204" pitchFamily="34" charset="0"/>
                <a:ea typeface="+mn-ea"/>
                <a:cs typeface="+mn-cs"/>
              </a:rPr>
              <a:t>Структура выборки</a:t>
            </a:r>
          </a:p>
          <a:p>
            <a:pPr>
              <a:defRPr lang="ru-RU" sz="1271" b="1" i="0" u="none" strike="noStrike" kern="1200" spc="0" baseline="0" dirty="0" smtClean="0">
                <a:solidFill>
                  <a:srgbClr val="0065B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ru-RU" sz="1271" b="1" kern="1200" dirty="0" smtClean="0">
                <a:solidFill>
                  <a:srgbClr val="0065B0"/>
                </a:solidFill>
                <a:latin typeface="Arial" panose="020B0604020202020204" pitchFamily="34" charset="0"/>
                <a:ea typeface="+mn-ea"/>
                <a:cs typeface="+mn-cs"/>
              </a:rPr>
              <a:t>по размеру предприятий</a:t>
            </a:r>
          </a:p>
        </c:rich>
      </c:tx>
      <c:layout>
        <c:manualLayout>
          <c:xMode val="edge"/>
          <c:yMode val="edge"/>
          <c:x val="0.26555063073458113"/>
          <c:y val="8.987684302467423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solidFill>
                <a:srgbClr val="0066CC">
                  <a:alpha val="60784"/>
                </a:srgbClr>
              </a:solidFill>
              <a:ln w="2018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0000">
                  <a:alpha val="83922"/>
                </a:srgbClr>
              </a:solidFill>
              <a:ln w="2018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alpha val="66000"/>
                </a:schemeClr>
              </a:solidFill>
              <a:ln w="2018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1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756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малые</c:v>
                </c:pt>
                <c:pt idx="1">
                  <c:v>средние</c:v>
                </c:pt>
                <c:pt idx="2">
                  <c:v>крупные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36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доля, %%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018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018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018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малые</c:v>
                </c:pt>
                <c:pt idx="1">
                  <c:v>средние</c:v>
                </c:pt>
                <c:pt idx="2">
                  <c:v>крупные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34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185">
          <a:noFill/>
        </a:ln>
      </c:spPr>
    </c:plotArea>
    <c:legend>
      <c:legendPos val="r"/>
      <c:layout>
        <c:manualLayout>
          <c:xMode val="edge"/>
          <c:yMode val="edge"/>
          <c:x val="0.29113924050632911"/>
          <c:y val="0.89473684210526316"/>
          <c:w val="0.41930379746835444"/>
          <c:h val="8.049535603715170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0.04112</cdr:x>
      <cdr:y>0.78603</cdr:y>
    </cdr:from>
    <cdr:to>
      <cdr:x>0.43843</cdr:x>
      <cdr:y>0.97347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632" y="3281178"/>
          <a:ext cx="3368831" cy="782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65B0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Основа обрабатывающих производств:</a:t>
          </a:r>
        </a:p>
        <a:p xmlns:a="http://schemas.openxmlformats.org/drawingml/2006/main">
          <a:r>
            <a:rPr lang="ru-RU" sz="1200" b="1" dirty="0" smtClean="0">
              <a:solidFill>
                <a:srgbClr val="0065B0"/>
              </a:solidFill>
              <a:latin typeface="Arial" panose="020B0604020202020204" pitchFamily="34" charset="0"/>
              <a:cs typeface="Arial" panose="020B0604020202020204" pitchFamily="34" charset="0"/>
            </a:rPr>
            <a:t>55,5% </a:t>
          </a:r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металлургия</a:t>
          </a:r>
        </a:p>
        <a:p xmlns:a="http://schemas.openxmlformats.org/drawingml/2006/main">
          <a:r>
            <a:rPr lang="ru-RU" sz="1200" b="1" dirty="0" smtClean="0">
              <a:solidFill>
                <a:srgbClr val="0065B0"/>
              </a:solidFill>
              <a:latin typeface="Arial" panose="020B0604020202020204" pitchFamily="34" charset="0"/>
              <a:cs typeface="Arial" panose="020B0604020202020204" pitchFamily="34" charset="0"/>
            </a:rPr>
            <a:t>24,4% </a:t>
          </a:r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машиностроение (</a:t>
          </a:r>
          <a:r>
            <a: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ОПК)</a:t>
          </a:r>
          <a:endParaRPr lang="ru-RU" sz="15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6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3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7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9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9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957E-35A9-41F1-ADC7-EEEAB0F26AB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43B87-142F-460B-8D0B-B8C9AB1FE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SPP_slaid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3"/>
          <a:stretch>
            <a:fillRect/>
          </a:stretch>
        </p:blipFill>
        <p:spPr bwMode="auto">
          <a:xfrm>
            <a:off x="0" y="-66675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63938" y="6310313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ноябрь 2015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1560" y="1700808"/>
            <a:ext cx="784936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ВЗАИМОДЕЙСТВИЕ 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БИЗНЕСА И ВЛАСТИ: РЕГИОНАЛЬНЫЙ АСПЕКТ. ОПЫТ СВЕРДЛОВСКОГО ОБЛАСТНОГО СОЮЗА ПРОМЫШЛЕННИКОВ И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ПРЕДПРИНИМАТЕЛЕЙ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ru-RU" altLang="ru-RU" sz="2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ru-RU" altLang="ru-RU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Президент 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СОСПП, д.э.н.  Д.А. Пумпянский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4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Взаимодействие СОСПП с Губернатором Свердловской области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0430"/>
            <a:ext cx="3790695" cy="252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4" y="4221427"/>
            <a:ext cx="3790695" cy="25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427"/>
            <a:ext cx="3779911" cy="251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IlinSV\Desktop\финальные материалы\здание правительства СО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8"/>
          <a:stretch/>
        </p:blipFill>
        <p:spPr bwMode="auto">
          <a:xfrm>
            <a:off x="4572000" y="1580430"/>
            <a:ext cx="3790695" cy="25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Федеральные меры поддержки промышленного производства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0808"/>
            <a:ext cx="8228078" cy="14363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проектов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общим бюджетом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53,4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субъектов РФ по количеству поданных заявок. Поддержаны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</a:t>
            </a:r>
            <a:r>
              <a:rPr lang="ru-RU" sz="1600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млрд. рублей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669" y="3356992"/>
            <a:ext cx="8209787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(3-ПП РФ).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субъектов РФ по количеству одобренных заявок.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проектов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в перечень КИП в   2015 году.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670" y="5013176"/>
            <a:ext cx="8209787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на уплату процентов по кредитам на пополнение оборотных средств (214-ПП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РФ).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организаций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поддержаны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организаций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более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 млн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субъектов РФ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объёму финансирования.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Взаимодействие бизнеса и общества</a:t>
            </a:r>
            <a:endParaRPr lang="ru-RU" altLang="ru-RU" sz="1800" b="1" dirty="0">
              <a:solidFill>
                <a:srgbClr val="0065B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833918" y="4887162"/>
            <a:ext cx="144016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3797916" y="2978949"/>
            <a:ext cx="1512167" cy="25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2060848"/>
            <a:ext cx="2458399" cy="4032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бизнес-объединения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профсоюзы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наука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образование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НКО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СМИ</a:t>
            </a:r>
            <a:endParaRPr lang="ru-RU" sz="15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75856" y="1556792"/>
            <a:ext cx="26642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Межсекторное взаимодействие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49842" y="5877272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ответственность и социальное  партнерство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646023" y="3861048"/>
            <a:ext cx="1790073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97978" y="2060848"/>
            <a:ext cx="3178479" cy="4032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 СОСПП</a:t>
            </a:r>
          </a:p>
          <a:p>
            <a:pPr>
              <a:spcAft>
                <a:spcPts val="600"/>
              </a:spcAft>
            </a:pP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промышленности и взаимодействию с естественными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монополиями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социальному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малого и среднего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энергетике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профессиональному образованию и трудовым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экологии и природопользованию</a:t>
            </a:r>
            <a:endParaRPr lang="ru-RU" sz="125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Федеральные меры поддержки социальной сферы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113" y="5013176"/>
            <a:ext cx="8227541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содействия развитию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малых форм предприятий в научно-технической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сфере.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</a:t>
            </a:r>
            <a:r>
              <a:rPr lang="ru-RU" sz="1600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выделено грантов на сумму 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198,4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366" y="3284984"/>
            <a:ext cx="8253089" cy="1512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развития кооперации образовательных организаций высшего образования, научных учреждений и организаций для создания высокотехнологичного производства (218-ПП РФ).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заявки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открыто финансирование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1197" y="1628800"/>
            <a:ext cx="8253089" cy="14323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дополнительных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снижению напряженности на рынке труда Свердловской области в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году.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организаций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291,1 млн. рублей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232756"/>
            <a:ext cx="8064896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Ежегодный социологический </a:t>
            </a:r>
            <a:r>
              <a:rPr lang="ru-RU" altLang="ru-RU" sz="1800" b="1" dirty="0">
                <a:solidFill>
                  <a:srgbClr val="0065B0"/>
                </a:solidFill>
              </a:rPr>
              <a:t>опрос членов СОСПП по выявлению оценки проблемных ситуаций в </a:t>
            </a:r>
            <a:r>
              <a:rPr lang="ru-RU" altLang="ru-RU" sz="1800" b="1" dirty="0" smtClean="0">
                <a:solidFill>
                  <a:srgbClr val="0065B0"/>
                </a:solidFill>
              </a:rPr>
              <a:t>регионе</a:t>
            </a:r>
            <a:endParaRPr lang="ru-RU" altLang="ru-RU" sz="1800" b="1" dirty="0">
              <a:solidFill>
                <a:srgbClr val="0065B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800" b="1" dirty="0">
              <a:solidFill>
                <a:srgbClr val="0065B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32138" y="1341438"/>
            <a:ext cx="56165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66CC"/>
                </a:solidFill>
              </a:rPr>
              <a:t/>
            </a:r>
            <a:br>
              <a:rPr lang="ru-RU" altLang="ru-RU" sz="1800" b="1">
                <a:solidFill>
                  <a:srgbClr val="3366CC"/>
                </a:solidFill>
              </a:rPr>
            </a:br>
            <a:endParaRPr lang="ru-RU" altLang="ru-RU" sz="1800" b="1">
              <a:solidFill>
                <a:srgbClr val="3366CC"/>
              </a:solidFill>
            </a:endParaRP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4018"/>
              </p:ext>
            </p:extLst>
          </p:nvPr>
        </p:nvGraphicFramePr>
        <p:xfrm>
          <a:off x="4817616" y="1772816"/>
          <a:ext cx="4326384" cy="268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5536" y="2204864"/>
            <a:ext cx="4608512" cy="31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rgbClr val="0065B0"/>
                </a:solidFill>
              </a:rPr>
              <a:t>Сроки: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февраль - март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rgbClr val="0065B0"/>
                </a:solidFill>
              </a:rPr>
              <a:t>Метод: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формализованное анкетирование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rgbClr val="0065B0"/>
                </a:solidFill>
              </a:rPr>
              <a:t>Участники: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107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предприятий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3795424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выявляет наиболее серьезные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факторы воздействия на экономическую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и политическую ситуацию в регионе</a:t>
            </a:r>
          </a:p>
          <a:p>
            <a:r>
              <a:rPr lang="ru-RU" sz="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позволяет четко разделить тактические и стратегические приоритеты бизнеса в краткосрочной и долгосрочной перспективе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общественного мнения вносит коррективы в план работы СОСПП в соответствие с предложенной расстановкой приоритетов региональной экономической политики и актуальных направлений деятельности.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15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0065B0"/>
                </a:solidFill>
              </a:rPr>
              <a:t>Динамика негативных факторов, влияющих на экономическое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0065B0"/>
                </a:solidFill>
              </a:rPr>
              <a:t>положение и инвестиционную деятельность предприятий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0065B0"/>
                </a:solidFill>
              </a:rPr>
              <a:t>в 2012-2015 годах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291351" y="3252028"/>
            <a:ext cx="16353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числа опрошенных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38104" y="6246351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57746"/>
            <a:ext cx="7812360" cy="41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0065B0"/>
                </a:solidFill>
              </a:rPr>
              <a:t>Динамика мнений о необходимых действиях по улучшению инвестиционного климата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291351" y="3252028"/>
            <a:ext cx="16353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числа опрошенных</a:t>
            </a:r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895225"/>
            <a:ext cx="7524328" cy="42700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38104" y="6246351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04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16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Задачи СОСПП</a:t>
            </a:r>
            <a:endParaRPr lang="ru-RU" altLang="ru-RU" sz="1800" b="1" dirty="0">
              <a:solidFill>
                <a:srgbClr val="0065B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9572" y="1452746"/>
            <a:ext cx="80648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патронаж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лоббировании региональной экономики на федеральном уровне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включению проектов членов СОСПП в план реализации приоритетных инвестиционных проектов Свердловской области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по разработке концепции развития агломераций Свердловской области и зон территориального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межбюджетные отношения в РФ, в пользу усиления доли региональных бюджетов в налоговом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человеческий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 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реализация плана мероприятий по созданию Уральской инженерной школы,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поддержка развития движения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Свердловской области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реализации областного трехстороннего Соглашения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Научно-технологическое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 и тиражированию наилучших доступных 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58" y="2060848"/>
            <a:ext cx="3656062" cy="425444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820594" y="555878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76256" y="5302201"/>
            <a:ext cx="1584126" cy="28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Екатеринбург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776" y="2019612"/>
            <a:ext cx="6606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1934 году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endParaRPr lang="ru-RU" sz="1600" dirty="0">
              <a:solidFill>
                <a:srgbClr val="00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 среднюю и северную части Уральских гор,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западную окраину Западно-Сибирской равнины.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Расположена на границе Европы и Азии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до Москвы - 1500 км 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</a:t>
            </a:r>
            <a:endParaRPr lang="ru-RU" sz="1600" dirty="0">
              <a:solidFill>
                <a:srgbClr val="00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Золото, платина, асбест, бокситы,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руды различных металлов — железо, никель,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хром, марганец и медь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социально-экономического положения </a:t>
            </a:r>
          </a:p>
          <a:p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РФ в 2014 году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(РИА-Рейтинг,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http://riarating.ru)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24128" y="1070484"/>
            <a:ext cx="288032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Свердловская область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508104" y="1412776"/>
            <a:ext cx="1312490" cy="165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8104" y="1412776"/>
            <a:ext cx="30963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398804" y="5630790"/>
            <a:ext cx="477452" cy="750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940152" y="1453189"/>
            <a:ext cx="325653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более 194 тыс. кв. км.</a:t>
            </a:r>
          </a:p>
          <a:p>
            <a:r>
              <a:rPr lang="ru-RU" sz="13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почти 4,4 млн. человек, 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более 80% городское. </a:t>
            </a:r>
          </a:p>
          <a:p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6289575"/>
            <a:ext cx="2762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млн. жителей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672639"/>
            <a:ext cx="475252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Крупнейший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транспортный узел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перевозок СВЖД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60 млн. тонн в год.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Аэропорт-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«Кольцово» принимает более 30 тыс. тонн грузов 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пассажиров в год</a:t>
            </a:r>
          </a:p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промышленные </a:t>
            </a:r>
            <a:r>
              <a:rPr lang="ru-RU" sz="16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группы, работающие на территории </a:t>
            </a:r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УГМК, ТМК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РЕНОВА </a:t>
            </a:r>
          </a:p>
          <a:p>
            <a:r>
              <a:rPr lang="ru-RU" sz="1600" b="1" dirty="0" smtClean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корпорации: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Уралвагонзавод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Ростехнологии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0811"/>
            <a:ext cx="2545649" cy="1704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21153"/>
            <a:ext cx="2570653" cy="1713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14254"/>
            <a:ext cx="2582962" cy="1720668"/>
          </a:xfrm>
          <a:prstGeom prst="rect">
            <a:avLst/>
          </a:prstGeom>
        </p:spPr>
      </p:pic>
      <p:graphicFrame>
        <p:nvGraphicFramePr>
          <p:cNvPr id="1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929633"/>
              </p:ext>
            </p:extLst>
          </p:nvPr>
        </p:nvGraphicFramePr>
        <p:xfrm>
          <a:off x="334936" y="908720"/>
          <a:ext cx="8479035" cy="417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1083194"/>
            <a:ext cx="87129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0065B0"/>
                </a:solidFill>
              </a:rPr>
              <a:t>Структура промышленного </a:t>
            </a:r>
            <a:r>
              <a:rPr lang="ru-RU" altLang="ru-RU" sz="1800" b="1" dirty="0" smtClean="0">
                <a:solidFill>
                  <a:srgbClr val="0065B0"/>
                </a:solidFill>
              </a:rPr>
              <a:t>производства Свердловской </a:t>
            </a:r>
            <a:r>
              <a:rPr lang="ru-RU" altLang="ru-RU" sz="1800" b="1" dirty="0">
                <a:solidFill>
                  <a:srgbClr val="0065B0"/>
                </a:solidFill>
              </a:rPr>
              <a:t>области</a:t>
            </a: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Розничный товарооборот в субъектах РФ за 2014 год, млрд рублей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44824"/>
            <a:ext cx="8128000" cy="42037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32848" cy="5489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43232"/>
            <a:ext cx="5110584" cy="462207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114" y="1412776"/>
            <a:ext cx="3813869" cy="31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Членами СОСПП являются предприятия и организации: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промышленного сектора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строительной отрасли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финансовой сферы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торговли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сферы услуг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сельского хозяйства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энергетики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науки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0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6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124744"/>
            <a:ext cx="84969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Институциональный контур функционирования СОСПП</a:t>
            </a:r>
            <a:endParaRPr lang="ru-RU" altLang="ru-RU" sz="1800" b="1" dirty="0">
              <a:solidFill>
                <a:srgbClr val="0065B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979959" y="2565673"/>
            <a:ext cx="2809205" cy="367163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4357365" y="2565673"/>
            <a:ext cx="2663155" cy="367163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275856" y="1844824"/>
            <a:ext cx="2592362" cy="5746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65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Межсекторное </a:t>
            </a:r>
          </a:p>
          <a:p>
            <a:pPr algn="ctr"/>
            <a:r>
              <a:rPr lang="ru-RU" alt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endParaRPr lang="ru-RU" altLang="ru-RU" sz="13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683890" y="5086623"/>
            <a:ext cx="1655763" cy="5746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65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Законы и</a:t>
            </a:r>
          </a:p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нормативные акты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6876256" y="5086623"/>
            <a:ext cx="2160240" cy="790649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65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Социально-экономическая</a:t>
            </a:r>
          </a:p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ответственность, </a:t>
            </a:r>
          </a:p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социальное</a:t>
            </a:r>
          </a:p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партнерство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323528" y="5013598"/>
            <a:ext cx="8280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4013193" y="4549345"/>
            <a:ext cx="1117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0065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СОСПП</a:t>
            </a:r>
            <a:endParaRPr lang="ru-RU" altLang="ru-RU" sz="2000" b="1" dirty="0">
              <a:solidFill>
                <a:srgbClr val="0065B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3324406" y="5159647"/>
            <a:ext cx="2464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Субъекты экономической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деятельности региона</a:t>
            </a:r>
            <a:endParaRPr lang="ru-RU" alt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 rot="18467271">
            <a:off x="2256498" y="3537729"/>
            <a:ext cx="23903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Arial Narrow" pitchFamily="34" charset="0"/>
              </a:rPr>
              <a:t>Властные</a:t>
            </a:r>
            <a:r>
              <a:rPr lang="ru-RU" altLang="ru-RU" sz="1600" b="1" dirty="0">
                <a:solidFill>
                  <a:srgbClr val="808080"/>
                </a:solidFill>
                <a:latin typeface="Arial Narrow" pitchFamily="34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Arial Narrow" pitchFamily="34" charset="0"/>
              </a:rPr>
              <a:t>и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политические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структуры</a:t>
            </a:r>
            <a:endParaRPr lang="ru-RU" alt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 rot="3232104">
            <a:off x="4335311" y="3710765"/>
            <a:ext cx="2772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5E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Общественные организации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и гражданское общество</a:t>
            </a:r>
            <a:endParaRPr lang="ru-RU" alt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8" y="3729433"/>
            <a:ext cx="938784" cy="8199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7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124744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0065B0"/>
                </a:solidFill>
              </a:rPr>
              <a:t>Взаимодействие бизнеса и власти</a:t>
            </a:r>
            <a:endParaRPr lang="ru-RU" altLang="ru-RU" sz="1800" b="1" dirty="0">
              <a:solidFill>
                <a:srgbClr val="0065B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833918" y="5103186"/>
            <a:ext cx="144016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3790286" y="3050957"/>
            <a:ext cx="1512167" cy="25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2060848"/>
            <a:ext cx="2458399" cy="4149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Федеральные органы власти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Губернатор Свердловской области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Правительство Свердловской области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Законодательное собрание </a:t>
            </a:r>
            <a:r>
              <a:rPr lang="ru-RU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</a:t>
            </a: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>
              <a:spcAft>
                <a:spcPts val="600"/>
              </a:spcAft>
            </a:pPr>
            <a:r>
              <a:rPr lang="ru-RU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Муниципальные органы власти</a:t>
            </a:r>
            <a:endParaRPr lang="ru-RU" sz="15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97978" y="2060848"/>
            <a:ext cx="3178479" cy="4149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 СОСПП</a:t>
            </a:r>
          </a:p>
          <a:p>
            <a:pPr>
              <a:spcAft>
                <a:spcPts val="600"/>
              </a:spcAft>
            </a:pP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промышленности и взаимодействию с естественными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монополиями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социальному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малого и среднего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энергетике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профессиональному образованию и трудовым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законодательству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экологии и природопользованию</a:t>
            </a:r>
            <a:endParaRPr lang="ru-RU" sz="125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1556792"/>
            <a:ext cx="26642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Межсекторное взаимодействие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39852" y="6093296"/>
            <a:ext cx="26642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646023" y="4005064"/>
            <a:ext cx="1790073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556792"/>
            <a:ext cx="8856984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Закон Свердловской области от 27 ноября 2003 года (редакция от 12 октября 2015 года)   № 35-ОЗ «Об установлении на территории Свердловской области налога на имущество организаций». 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Закон Свердловской области от 30 июня 2006 года (редакция  03.12.2014)  № 43-ОЗ «О государственной поддержке субъектов инвестиционной деятельности в Свердловской области».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3.Закон Свердловской области от 23 мая 2011 года (редакция 20.07.2015 г.) № 28-ОЗ «Об участии Свердловской области в государственно-частном партнерстве».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Закон Свердловской области №68-ОЗ от 9 июля 2013 года  «О внесении изменений в статью 2 Закона Свердловской области  "О  ставке налога на прибыль организаций для отдельных категорий налогоплательщиков в Свердловской области".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5.Закон Свердловской области от 15 июля .2013 N 75-ОЗ</a:t>
            </a:r>
            <a:b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установлении на территории Свердловской области случаев, при которых не требуется получение разрешения на строительство".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Закон Свердловской области от 14 июля 2014 года № 74-ОЗ «Об оценке регулирующего воздействия проектов нормативных правовых актов Свердловской области и проектов муниципальных нормативных правовых актов и экспертизе нормативных правовых актов Свердловской области и муниципальных нормативных правовых актов»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Закон </a:t>
            </a:r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 №118-ОЗ от 27 октября 2015 года «О внесении изменений в Закон Свердловской области «О введении в действие патентной системы налогообложения на территории Свердловской области и установлении налоговой ставки при ее применении для отдельных категорий налогоплательщиков».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Закон Свердловской области  «Об отдельных вопросах реализации в Свердловской области промышленной политики Российской Федерации» (прошел первое чтение  в Законодательном собрании Свердловской области </a:t>
            </a:r>
            <a:r>
              <a:rPr lang="ru-RU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2015 года).</a:t>
            </a:r>
          </a:p>
          <a:p>
            <a:r>
              <a:rPr lang="ru-RU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Постановление Правительства Свердловской области от 5 октября 2015 г. N 885-ПП «Об утверждении Порядка принятия решений об изменении сроков уплаты налогов в форме инвестиционного налогового кредита по налогу на прибыль организаций по налоговой ставке, установленной для зачисления указанного налога в бюджеты субъектов Российской Федерации, по транспортному налогу и по налогу на имущество организаций».</a:t>
            </a:r>
          </a:p>
        </p:txBody>
      </p:sp>
      <p:pic>
        <p:nvPicPr>
          <p:cNvPr id="8" name="Picture 8" descr="G:\ЛОГОТИПЫ\СОСПП\Новый 2010\!sospp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10382"/>
            <a:ext cx="3635896" cy="10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646023" y="836712"/>
            <a:ext cx="52464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81763"/>
            <a:ext cx="476622" cy="376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8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980728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0065B0"/>
                </a:solidFill>
              </a:rPr>
              <a:t>Законопроекты и нормативные правовые акты,  разработанные при участии СОСПП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90777" y="500605"/>
            <a:ext cx="130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www.sospp.ru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837</Words>
  <Application>Microsoft Office PowerPoint</Application>
  <PresentationFormat>Экран (4:3)</PresentationFormat>
  <Paragraphs>205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Александра Борисовна.</dc:creator>
  <cp:lastModifiedBy>Ильин Сергей Вадимович</cp:lastModifiedBy>
  <cp:revision>43</cp:revision>
  <dcterms:created xsi:type="dcterms:W3CDTF">2015-11-10T07:31:13Z</dcterms:created>
  <dcterms:modified xsi:type="dcterms:W3CDTF">2015-11-11T13:30:32Z</dcterms:modified>
</cp:coreProperties>
</file>